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5" r:id="rId3"/>
    <p:sldId id="276"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F414F149-1231-49FC-8431-2538E427FBCD}"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F414F149-1231-49FC-8431-2538E427FBC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F414F149-1231-49FC-8431-2538E427FBC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F414F149-1231-49FC-8431-2538E427FBC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F414F149-1231-49FC-8431-2538E427FBCD}"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F414F149-1231-49FC-8431-2538E427FBC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F414F149-1231-49FC-8431-2538E427FBC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F414F149-1231-49FC-8431-2538E427FBC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F414F149-1231-49FC-8431-2538E427FBCD}"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F414F149-1231-49FC-8431-2538E427FBC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8A0CAD3D-3FA2-466F-A375-CA5AA77CE08F}" type="datetimeFigureOut">
              <a:rPr lang="it-IT" smtClean="0"/>
              <a:pPr/>
              <a:t>13/11/2023</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F414F149-1231-49FC-8431-2538E427FBCD}"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A0CAD3D-3FA2-466F-A375-CA5AA77CE08F}" type="datetimeFigureOut">
              <a:rPr lang="it-IT" smtClean="0"/>
              <a:pPr/>
              <a:t>13/11/2023</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414F149-1231-49FC-8431-2538E427FBCD}"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adolescenzagruppo.jpg"/>
          <p:cNvPicPr>
            <a:picLocks noGrp="1" noChangeAspect="1"/>
          </p:cNvPicPr>
          <p:nvPr>
            <p:ph idx="1"/>
          </p:nvPr>
        </p:nvPicPr>
        <p:blipFill>
          <a:blip r:embed="rId2"/>
          <a:stretch>
            <a:fillRect/>
          </a:stretch>
        </p:blipFill>
        <p:spPr>
          <a:xfrm>
            <a:off x="1071538" y="928670"/>
            <a:ext cx="7858180" cy="5286412"/>
          </a:xfrm>
        </p:spPr>
      </p:pic>
      <p:sp>
        <p:nvSpPr>
          <p:cNvPr id="2" name="Titolo 1"/>
          <p:cNvSpPr>
            <a:spLocks noGrp="1"/>
          </p:cNvSpPr>
          <p:nvPr>
            <p:ph type="title"/>
          </p:nvPr>
        </p:nvSpPr>
        <p:spPr/>
        <p:txBody>
          <a:bodyPr/>
          <a:lstStyle/>
          <a:p>
            <a:r>
              <a:rPr lang="it-IT" dirty="0" smtClean="0"/>
              <a:t>La forza del gruppo</a:t>
            </a:r>
            <a:endParaRPr lang="it-IT" dirty="0"/>
          </a:p>
        </p:txBody>
      </p:sp>
      <p:sp>
        <p:nvSpPr>
          <p:cNvPr id="6" name="Rettangolo 5"/>
          <p:cNvSpPr/>
          <p:nvPr/>
        </p:nvSpPr>
        <p:spPr>
          <a:xfrm>
            <a:off x="6286512" y="6068817"/>
            <a:ext cx="2643206" cy="646331"/>
          </a:xfrm>
          <a:prstGeom prst="rect">
            <a:avLst/>
          </a:prstGeom>
        </p:spPr>
        <p:txBody>
          <a:bodyPr wrap="square">
            <a:spAutoFit/>
          </a:bodyPr>
          <a:lstStyle/>
          <a:p>
            <a:r>
              <a:rPr lang="it-IT" dirty="0" smtClean="0"/>
              <a:t>Dott.ssa Nathascia Baiola</a:t>
            </a:r>
          </a:p>
          <a:p>
            <a:r>
              <a:rPr lang="it-IT" dirty="0" smtClean="0"/>
              <a:t>Psicologa</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571480"/>
            <a:ext cx="7933588" cy="5676920"/>
          </a:xfrm>
        </p:spPr>
        <p:txBody>
          <a:bodyPr>
            <a:normAutofit fontScale="92500" lnSpcReduction="20000"/>
          </a:bodyPr>
          <a:lstStyle/>
          <a:p>
            <a:pPr algn="ctr">
              <a:buNone/>
            </a:pPr>
            <a:r>
              <a:rPr lang="it-IT" dirty="0" smtClean="0"/>
              <a:t>Negli anni '70 lo studioso Henri </a:t>
            </a:r>
            <a:r>
              <a:rPr lang="it-IT" dirty="0" err="1" smtClean="0"/>
              <a:t>Tajfel</a:t>
            </a:r>
            <a:r>
              <a:rPr lang="it-IT" dirty="0" smtClean="0"/>
              <a:t> formula la Teoria dell'identità sociale, la quale partendo dal presupposto che l'uomo, essendo un essere sociale, ha la tendenza ad aggregarsi con altri per formare dei gruppi sviluppando un senso di appartenenza e distinguendo il proprio gruppo (</a:t>
            </a:r>
            <a:r>
              <a:rPr lang="it-IT" i="1" dirty="0" err="1" smtClean="0"/>
              <a:t>ingroup</a:t>
            </a:r>
            <a:r>
              <a:rPr lang="it-IT" i="1" dirty="0" smtClean="0"/>
              <a:t>) dagli altri (</a:t>
            </a:r>
            <a:r>
              <a:rPr lang="it-IT" i="1" dirty="0" err="1" smtClean="0"/>
              <a:t>outgroup</a:t>
            </a:r>
            <a:r>
              <a:rPr lang="it-IT" i="1" dirty="0" smtClean="0"/>
              <a:t>)</a:t>
            </a:r>
          </a:p>
          <a:p>
            <a:pPr algn="ctr">
              <a:buNone/>
            </a:pPr>
            <a:endParaRPr lang="it-IT" dirty="0" smtClean="0"/>
          </a:p>
          <a:p>
            <a:pPr algn="ctr">
              <a:buNone/>
            </a:pPr>
            <a:r>
              <a:rPr lang="it-IT" dirty="0" smtClean="0"/>
              <a:t>Secondo tale teoria, l'identità sociale dell'individuo si crea attraverso 3 processi collegati:</a:t>
            </a:r>
          </a:p>
          <a:p>
            <a:pPr algn="ctr">
              <a:buNone/>
            </a:pPr>
            <a:endParaRPr lang="it-IT" dirty="0" smtClean="0"/>
          </a:p>
          <a:p>
            <a:pPr algn="ctr">
              <a:buNone/>
            </a:pPr>
            <a:r>
              <a:rPr lang="it-IT" b="1" dirty="0" smtClean="0">
                <a:solidFill>
                  <a:schemeClr val="accent6">
                    <a:lumMod val="75000"/>
                  </a:schemeClr>
                </a:solidFill>
              </a:rPr>
              <a:t>Categorizzazione</a:t>
            </a:r>
            <a:r>
              <a:rPr lang="it-IT" b="1" dirty="0" smtClean="0"/>
              <a:t>, </a:t>
            </a:r>
            <a:r>
              <a:rPr lang="it-IT" b="1" dirty="0" smtClean="0">
                <a:solidFill>
                  <a:schemeClr val="accent5">
                    <a:lumMod val="75000"/>
                  </a:schemeClr>
                </a:solidFill>
              </a:rPr>
              <a:t>Identificazione</a:t>
            </a:r>
            <a:r>
              <a:rPr lang="it-IT" b="1" dirty="0" smtClean="0"/>
              <a:t>,</a:t>
            </a:r>
          </a:p>
          <a:p>
            <a:pPr algn="ctr">
              <a:buNone/>
            </a:pPr>
            <a:r>
              <a:rPr lang="it-IT" dirty="0" smtClean="0"/>
              <a:t> </a:t>
            </a:r>
            <a:r>
              <a:rPr lang="it-IT" b="1" dirty="0" smtClean="0">
                <a:solidFill>
                  <a:schemeClr val="tx1">
                    <a:lumMod val="50000"/>
                    <a:lumOff val="50000"/>
                  </a:schemeClr>
                </a:solidFill>
              </a:rPr>
              <a:t>Confronto Sociale</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571480"/>
            <a:ext cx="7933588" cy="6072230"/>
          </a:xfrm>
        </p:spPr>
        <p:txBody>
          <a:bodyPr>
            <a:normAutofit fontScale="85000" lnSpcReduction="20000"/>
          </a:bodyPr>
          <a:lstStyle/>
          <a:p>
            <a:r>
              <a:rPr lang="it-IT" b="1" dirty="0" smtClean="0">
                <a:solidFill>
                  <a:schemeClr val="accent6">
                    <a:lumMod val="75000"/>
                  </a:schemeClr>
                </a:solidFill>
              </a:rPr>
              <a:t>Categorizzazione</a:t>
            </a:r>
            <a:r>
              <a:rPr lang="it-IT" b="1" dirty="0" smtClean="0"/>
              <a:t>: </a:t>
            </a:r>
            <a:r>
              <a:rPr lang="it-IT" dirty="0" smtClean="0"/>
              <a:t>l'individuo classifica gli altri, raggruppandoli per età, genere, posizione lavorativa, ideologia politica ecc..., enfatizzando sulle somiglianze dei soggetti presi in considerazione e minimizzando sulle loro differenze</a:t>
            </a:r>
          </a:p>
          <a:p>
            <a:endParaRPr lang="it-IT" dirty="0" smtClean="0"/>
          </a:p>
          <a:p>
            <a:r>
              <a:rPr lang="it-IT" b="1" dirty="0" smtClean="0">
                <a:solidFill>
                  <a:schemeClr val="accent5">
                    <a:lumMod val="75000"/>
                  </a:schemeClr>
                </a:solidFill>
              </a:rPr>
              <a:t>Identificazione</a:t>
            </a:r>
            <a:r>
              <a:rPr lang="it-IT" b="1" dirty="0" smtClean="0"/>
              <a:t>: </a:t>
            </a:r>
            <a:r>
              <a:rPr lang="it-IT" dirty="0" smtClean="0"/>
              <a:t>l'individuo colloca se stesso in una o più categorie, percependosi come solidale nei confronti degli altri e rivolgendosi loro come se fossero “alleati”</a:t>
            </a:r>
          </a:p>
          <a:p>
            <a:endParaRPr lang="it-IT" dirty="0" smtClean="0"/>
          </a:p>
          <a:p>
            <a:r>
              <a:rPr lang="it-IT" b="1" dirty="0" smtClean="0">
                <a:solidFill>
                  <a:schemeClr val="tx1">
                    <a:lumMod val="50000"/>
                    <a:lumOff val="50000"/>
                  </a:schemeClr>
                </a:solidFill>
              </a:rPr>
              <a:t>Confronto Sociale</a:t>
            </a:r>
            <a:r>
              <a:rPr lang="it-IT" b="1" dirty="0" smtClean="0"/>
              <a:t>: </a:t>
            </a:r>
            <a:r>
              <a:rPr lang="it-IT" dirty="0" smtClean="0"/>
              <a:t>l'individuo confronta il proprio gruppo di appartenenza (</a:t>
            </a:r>
            <a:r>
              <a:rPr lang="it-IT" i="1" dirty="0" err="1" smtClean="0"/>
              <a:t>ingroup</a:t>
            </a:r>
            <a:r>
              <a:rPr lang="it-IT" i="1" dirty="0" smtClean="0"/>
              <a:t>) con quello di </a:t>
            </a:r>
            <a:r>
              <a:rPr lang="it-IT" i="1" dirty="0" err="1" smtClean="0"/>
              <a:t>non-appartenenza</a:t>
            </a:r>
            <a:r>
              <a:rPr lang="it-IT" i="1" dirty="0" smtClean="0"/>
              <a:t> (</a:t>
            </a:r>
            <a:r>
              <a:rPr lang="it-IT" i="1" dirty="0" err="1" smtClean="0"/>
              <a:t>outgroup</a:t>
            </a:r>
            <a:r>
              <a:rPr lang="it-IT" i="1" dirty="0" smtClean="0"/>
              <a:t>) e tende a considerare il suo gruppo come migliore, ad esaltarlo, difenderlo e assumere un atteggiamento di favore e disponibilità nei confronti di questo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357166"/>
            <a:ext cx="7933588" cy="5891234"/>
          </a:xfrm>
        </p:spPr>
        <p:txBody>
          <a:bodyPr>
            <a:normAutofit fontScale="92500" lnSpcReduction="10000"/>
          </a:bodyPr>
          <a:lstStyle/>
          <a:p>
            <a:pPr algn="ctr">
              <a:buNone/>
            </a:pPr>
            <a:r>
              <a:rPr lang="it-IT" dirty="0" smtClean="0"/>
              <a:t>Perciò cooperazione e conflitto sono dovute alla categorizzazione che le persone effettuano, dai gruppi che si creano e dalle operazioni di massimizzazione delle relative somiglianze o differenze. </a:t>
            </a:r>
          </a:p>
          <a:p>
            <a:pPr algn="ctr">
              <a:buNone/>
            </a:pPr>
            <a:endParaRPr lang="it-IT" dirty="0" smtClean="0"/>
          </a:p>
          <a:p>
            <a:pPr algn="ctr">
              <a:buNone/>
            </a:pPr>
            <a:r>
              <a:rPr lang="it-IT" b="1" dirty="0" smtClean="0"/>
              <a:t>E' sufficiente che si delinei un gruppo per far sì che al suo interno prevalga la cooperazione e si manifestino conflitti con un </a:t>
            </a:r>
            <a:r>
              <a:rPr lang="it-IT" b="1" i="1" dirty="0" err="1" smtClean="0"/>
              <a:t>outgroup</a:t>
            </a:r>
            <a:r>
              <a:rPr lang="it-IT" b="1" i="1" dirty="0" smtClean="0"/>
              <a:t>. </a:t>
            </a:r>
          </a:p>
          <a:p>
            <a:pPr algn="ctr">
              <a:buNone/>
            </a:pPr>
            <a:endParaRPr lang="it-IT" b="1" i="1" dirty="0" smtClean="0"/>
          </a:p>
          <a:p>
            <a:pPr algn="ctr">
              <a:buNone/>
            </a:pPr>
            <a:r>
              <a:rPr lang="it-IT" dirty="0" smtClean="0"/>
              <a:t>Un esempio di questo tipo di conflitto potrebbe essere il bullismo</a:t>
            </a:r>
          </a:p>
          <a:p>
            <a:pPr algn="ctr">
              <a:buNone/>
            </a:pPr>
            <a:endParaRPr lang="it-IT" dirty="0" smtClean="0"/>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2">
                    <a:lumMod val="25000"/>
                  </a:schemeClr>
                </a:solidFill>
              </a:rPr>
              <a:t>Cos’è il conflitto?</a:t>
            </a:r>
            <a:endParaRPr lang="it-IT" dirty="0"/>
          </a:p>
        </p:txBody>
      </p:sp>
      <p:sp>
        <p:nvSpPr>
          <p:cNvPr id="3" name="Segnaposto contenuto 2"/>
          <p:cNvSpPr>
            <a:spLocks noGrp="1"/>
          </p:cNvSpPr>
          <p:nvPr>
            <p:ph idx="1"/>
          </p:nvPr>
        </p:nvSpPr>
        <p:spPr>
          <a:xfrm>
            <a:off x="1000100" y="1447800"/>
            <a:ext cx="7933588" cy="4800600"/>
          </a:xfrm>
        </p:spPr>
        <p:txBody>
          <a:bodyPr>
            <a:noAutofit/>
          </a:bodyPr>
          <a:lstStyle/>
          <a:p>
            <a:pPr algn="ctr">
              <a:buNone/>
            </a:pPr>
            <a:r>
              <a:rPr lang="it-IT" sz="2300" dirty="0" smtClean="0"/>
              <a:t>Caratterizzato da posizioni contrastanti e incompatibili. </a:t>
            </a:r>
          </a:p>
          <a:p>
            <a:pPr algn="ctr">
              <a:buNone/>
            </a:pPr>
            <a:r>
              <a:rPr lang="it-IT" sz="2300" dirty="0" smtClean="0"/>
              <a:t>E’ una situazione relazionale contraddistinta dalla divergenza di interessi, obbiettivi, bisogni o punti di vista tra due o più persone, dette “attori”. Il conflitto non è la causa del problema ma il sintomo che rivela l’esistenza del problema.</a:t>
            </a:r>
          </a:p>
          <a:p>
            <a:endParaRPr lang="it-IT" sz="2300" dirty="0" smtClean="0"/>
          </a:p>
          <a:p>
            <a:r>
              <a:rPr lang="it-IT" sz="2300" dirty="0" smtClean="0"/>
              <a:t>In psicologia, il conflitto indica uno </a:t>
            </a:r>
            <a:r>
              <a:rPr lang="it-IT" sz="2300" b="1" dirty="0" smtClean="0"/>
              <a:t>scontro tra ciò che una persona</a:t>
            </a:r>
            <a:r>
              <a:rPr lang="it-IT" sz="2300" dirty="0" smtClean="0"/>
              <a:t>, o il proprio gruppo di appartenenza, </a:t>
            </a:r>
            <a:r>
              <a:rPr lang="it-IT" sz="2300" b="1" dirty="0" smtClean="0"/>
              <a:t>desidera e un’istanza </a:t>
            </a:r>
            <a:r>
              <a:rPr lang="it-IT" sz="2300" dirty="0" smtClean="0"/>
              <a:t>(interiore, interpersonale o sociale) </a:t>
            </a:r>
            <a:r>
              <a:rPr lang="it-IT" sz="2300" b="1" dirty="0" smtClean="0"/>
              <a:t>che impedisce la soddisfazione di tale desiderio.</a:t>
            </a:r>
          </a:p>
          <a:p>
            <a:r>
              <a:rPr lang="it-IT" sz="2300" dirty="0" smtClean="0"/>
              <a:t> Si può distinguere tra conflitto interiore (nella mente della singola persona) e conflitto sociale (tra 2 o più persone o gruppi)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2">
                    <a:lumMod val="25000"/>
                  </a:schemeClr>
                </a:solidFill>
              </a:rPr>
              <a:t>Cos’è una crisi?</a:t>
            </a:r>
            <a:endParaRPr lang="it-IT" dirty="0"/>
          </a:p>
        </p:txBody>
      </p:sp>
      <p:sp>
        <p:nvSpPr>
          <p:cNvPr id="3" name="Segnaposto contenuto 2"/>
          <p:cNvSpPr>
            <a:spLocks noGrp="1"/>
          </p:cNvSpPr>
          <p:nvPr>
            <p:ph idx="1"/>
          </p:nvPr>
        </p:nvSpPr>
        <p:spPr>
          <a:xfrm>
            <a:off x="1000100" y="1447800"/>
            <a:ext cx="7933588" cy="5053034"/>
          </a:xfrm>
        </p:spPr>
        <p:txBody>
          <a:bodyPr>
            <a:noAutofit/>
          </a:bodyPr>
          <a:lstStyle/>
          <a:p>
            <a:pPr algn="ctr">
              <a:buNone/>
            </a:pPr>
            <a:r>
              <a:rPr lang="it-IT" sz="2300" dirty="0" smtClean="0"/>
              <a:t>Dal greco </a:t>
            </a:r>
            <a:r>
              <a:rPr lang="it-IT" sz="2300" i="1" dirty="0" err="1" smtClean="0"/>
              <a:t>krisis</a:t>
            </a:r>
            <a:r>
              <a:rPr lang="it-IT" sz="2300" dirty="0" smtClean="0"/>
              <a:t> (separare, dividere, scegliere) indica trasformazioni repentine che conducono da condizioni di equilibrio e stabilità a situazioni di difficoltà, variabilità, incertezza più o meno protratte nel tempo.</a:t>
            </a:r>
          </a:p>
          <a:p>
            <a:pPr algn="ctr">
              <a:buNone/>
            </a:pPr>
            <a:endParaRPr lang="it-IT" sz="2300" dirty="0" smtClean="0"/>
          </a:p>
          <a:p>
            <a:r>
              <a:rPr lang="it-IT" sz="2300" dirty="0" smtClean="0"/>
              <a:t>In psicologia, con crisi s’intende una “</a:t>
            </a:r>
            <a:r>
              <a:rPr lang="it-IT" sz="2300" b="1" dirty="0" smtClean="0"/>
              <a:t>rottura dell’equilibrio psichico precedentemente raggiunto</a:t>
            </a:r>
            <a:r>
              <a:rPr lang="it-IT" sz="2300" dirty="0" smtClean="0"/>
              <a:t>” (</a:t>
            </a:r>
            <a:r>
              <a:rPr lang="it-IT" sz="2300" dirty="0" err="1" smtClean="0"/>
              <a:t>Recamer</a:t>
            </a:r>
            <a:r>
              <a:rPr lang="it-IT" sz="2300" dirty="0" smtClean="0"/>
              <a:t>, 1985) tale da provocare uno stato di stallo e impossibilità di tornare indietro, che provoca la necessità di trovare, non senza fatica, un nuovo equilibrio con se stessi, gli altri e l’ambiente.</a:t>
            </a:r>
          </a:p>
          <a:p>
            <a:pPr>
              <a:buNone/>
            </a:pPr>
            <a:endParaRPr lang="it-IT" sz="2300" dirty="0" smtClean="0"/>
          </a:p>
          <a:p>
            <a:r>
              <a:rPr lang="it-IT" sz="2300" dirty="0" smtClean="0"/>
              <a:t>La crisi psicologica spesso avviene nel momento in cui un evento, esterno o interno, di grande intensità emotiva supera le nostre capacità di elaborazione e di sopportazione.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lang="it-IT" b="1" dirty="0" smtClean="0">
                <a:solidFill>
                  <a:schemeClr val="bg2">
                    <a:lumMod val="25000"/>
                  </a:schemeClr>
                </a:solidFill>
              </a:rPr>
              <a:t>Differenze tra Conflitto e Crisi</a:t>
            </a:r>
            <a:endParaRPr lang="it-IT" dirty="0"/>
          </a:p>
        </p:txBody>
      </p:sp>
      <p:sp>
        <p:nvSpPr>
          <p:cNvPr id="5" name="Segnaposto contenuto 4"/>
          <p:cNvSpPr>
            <a:spLocks noGrp="1"/>
          </p:cNvSpPr>
          <p:nvPr>
            <p:ph sz="half" idx="1"/>
          </p:nvPr>
        </p:nvSpPr>
        <p:spPr>
          <a:xfrm>
            <a:off x="1435608" y="1524000"/>
            <a:ext cx="3657600" cy="5334000"/>
          </a:xfrm>
        </p:spPr>
        <p:txBody>
          <a:bodyPr>
            <a:normAutofit fontScale="85000" lnSpcReduction="10000"/>
          </a:bodyPr>
          <a:lstStyle/>
          <a:p>
            <a:pPr algn="ctr">
              <a:buNone/>
            </a:pPr>
            <a:r>
              <a:rPr lang="it-IT" b="1" dirty="0" smtClean="0">
                <a:solidFill>
                  <a:schemeClr val="bg2">
                    <a:lumMod val="25000"/>
                  </a:schemeClr>
                </a:solidFill>
              </a:rPr>
              <a:t>CONFLITTO</a:t>
            </a:r>
          </a:p>
          <a:p>
            <a:pPr algn="ctr">
              <a:buNone/>
            </a:pPr>
            <a:endParaRPr lang="it-IT" b="1" dirty="0" smtClean="0">
              <a:solidFill>
                <a:schemeClr val="bg2">
                  <a:lumMod val="25000"/>
                </a:schemeClr>
              </a:solidFill>
            </a:endParaRPr>
          </a:p>
          <a:p>
            <a:pPr marL="596646" indent="-514350">
              <a:lnSpc>
                <a:spcPct val="120000"/>
              </a:lnSpc>
              <a:buFont typeface="+mj-lt"/>
              <a:buAutoNum type="arabicPeriod"/>
            </a:pPr>
            <a:r>
              <a:rPr lang="it-IT" dirty="0" smtClean="0"/>
              <a:t>Si verifica quando non c’è accordo</a:t>
            </a:r>
          </a:p>
          <a:p>
            <a:pPr marL="596646" indent="-514350">
              <a:lnSpc>
                <a:spcPct val="120000"/>
              </a:lnSpc>
              <a:buFont typeface="+mj-lt"/>
              <a:buAutoNum type="arabicPeriod"/>
            </a:pPr>
            <a:r>
              <a:rPr lang="it-IT" dirty="0" smtClean="0"/>
              <a:t>Implica uno scontro (interiore o esteriore) </a:t>
            </a:r>
          </a:p>
          <a:p>
            <a:pPr marL="596646" indent="-514350">
              <a:lnSpc>
                <a:spcPct val="120000"/>
              </a:lnSpc>
              <a:buFont typeface="+mj-lt"/>
              <a:buAutoNum type="arabicPeriod"/>
            </a:pPr>
            <a:r>
              <a:rPr lang="it-IT" dirty="0" smtClean="0"/>
              <a:t>Può essere un ostacolo al raggiungimento di un obbiettivo</a:t>
            </a:r>
          </a:p>
          <a:p>
            <a:endParaRPr lang="it-IT" dirty="0" smtClean="0"/>
          </a:p>
          <a:p>
            <a:endParaRPr lang="it-IT" dirty="0" smtClean="0"/>
          </a:p>
          <a:p>
            <a:r>
              <a:rPr lang="it-IT" b="1" dirty="0" smtClean="0"/>
              <a:t>RISOLUZIONE</a:t>
            </a:r>
            <a:endParaRPr lang="it-IT" dirty="0"/>
          </a:p>
        </p:txBody>
      </p:sp>
      <p:sp>
        <p:nvSpPr>
          <p:cNvPr id="6" name="Segnaposto contenuto 5"/>
          <p:cNvSpPr>
            <a:spLocks noGrp="1"/>
          </p:cNvSpPr>
          <p:nvPr>
            <p:ph sz="half" idx="2"/>
          </p:nvPr>
        </p:nvSpPr>
        <p:spPr>
          <a:xfrm>
            <a:off x="5276088" y="1524000"/>
            <a:ext cx="3657600" cy="5334000"/>
          </a:xfrm>
        </p:spPr>
        <p:txBody>
          <a:bodyPr>
            <a:normAutofit fontScale="85000" lnSpcReduction="10000"/>
          </a:bodyPr>
          <a:lstStyle/>
          <a:p>
            <a:pPr algn="ctr">
              <a:buNone/>
            </a:pPr>
            <a:r>
              <a:rPr lang="it-IT" b="1" dirty="0" smtClean="0">
                <a:solidFill>
                  <a:schemeClr val="bg2">
                    <a:lumMod val="25000"/>
                  </a:schemeClr>
                </a:solidFill>
              </a:rPr>
              <a:t>CRISI</a:t>
            </a:r>
          </a:p>
          <a:p>
            <a:pPr algn="ctr">
              <a:buNone/>
            </a:pPr>
            <a:endParaRPr lang="it-IT" b="1" dirty="0" smtClean="0">
              <a:solidFill>
                <a:schemeClr val="bg2">
                  <a:lumMod val="25000"/>
                </a:schemeClr>
              </a:solidFill>
            </a:endParaRPr>
          </a:p>
          <a:p>
            <a:pPr marL="596646" indent="-514350">
              <a:lnSpc>
                <a:spcPct val="120000"/>
              </a:lnSpc>
              <a:buFont typeface="+mj-lt"/>
              <a:buAutoNum type="arabicPeriod"/>
            </a:pPr>
            <a:r>
              <a:rPr lang="it-IT" dirty="0" smtClean="0"/>
              <a:t>Si verifica quando un equilibrio si spezza</a:t>
            </a:r>
          </a:p>
          <a:p>
            <a:pPr marL="596646" indent="-514350">
              <a:lnSpc>
                <a:spcPct val="120000"/>
              </a:lnSpc>
              <a:buFont typeface="+mj-lt"/>
              <a:buAutoNum type="arabicPeriod"/>
            </a:pPr>
            <a:r>
              <a:rPr lang="it-IT" dirty="0" smtClean="0"/>
              <a:t>Implica un cambiamento per il suo superamento</a:t>
            </a:r>
          </a:p>
          <a:p>
            <a:pPr marL="596646" indent="-514350">
              <a:lnSpc>
                <a:spcPct val="120000"/>
              </a:lnSpc>
              <a:buFont typeface="+mj-lt"/>
              <a:buAutoNum type="arabicPeriod"/>
            </a:pPr>
            <a:r>
              <a:rPr lang="it-IT" dirty="0" smtClean="0"/>
              <a:t>Può portare ad una fase di stallo dove la situazione resta immutata</a:t>
            </a:r>
          </a:p>
          <a:p>
            <a:pPr>
              <a:lnSpc>
                <a:spcPct val="120000"/>
              </a:lnSpc>
            </a:pPr>
            <a:r>
              <a:rPr lang="it-IT" b="1" dirty="0" smtClean="0"/>
              <a:t>ADATTAMENTO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714356"/>
            <a:ext cx="7933588" cy="5534044"/>
          </a:xfrm>
        </p:spPr>
        <p:txBody>
          <a:bodyPr>
            <a:normAutofit lnSpcReduction="10000"/>
          </a:bodyPr>
          <a:lstStyle/>
          <a:p>
            <a:pPr algn="ctr">
              <a:buNone/>
            </a:pPr>
            <a:r>
              <a:rPr lang="it-IT" dirty="0" smtClean="0"/>
              <a:t>Soprattutto per gli adolescenti, l’appartenere ed il venir riconosciuti all’interno del gruppo dei pari è di fondamentale importanza.</a:t>
            </a:r>
          </a:p>
          <a:p>
            <a:pPr algn="ctr">
              <a:buNone/>
            </a:pPr>
            <a:endParaRPr lang="it-IT" dirty="0" smtClean="0"/>
          </a:p>
          <a:p>
            <a:pPr algn="ctr">
              <a:buNone/>
            </a:pPr>
            <a:r>
              <a:rPr lang="it-IT" dirty="0" smtClean="0"/>
              <a:t>La pressione dei pari determina il livello di influenza sul comportamento dell’adolescente,  gli amici rappresentano dei modelli da seguire.</a:t>
            </a:r>
          </a:p>
          <a:p>
            <a:pPr algn="ctr">
              <a:buNone/>
            </a:pPr>
            <a:endParaRPr lang="it-IT" dirty="0" smtClean="0"/>
          </a:p>
          <a:p>
            <a:pPr algn="ctr">
              <a:buNone/>
            </a:pPr>
            <a:r>
              <a:rPr lang="it-IT" dirty="0" smtClean="0"/>
              <a:t> Ciò serve ai ragazzi come forma si conferma di sé.</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0"/>
            <a:ext cx="8143900" cy="2857496"/>
          </a:xfrm>
        </p:spPr>
        <p:txBody>
          <a:bodyPr>
            <a:normAutofit/>
          </a:bodyPr>
          <a:lstStyle/>
          <a:p>
            <a:pPr>
              <a:buNone/>
            </a:pPr>
            <a:r>
              <a:rPr lang="it-IT" sz="2900" dirty="0" smtClean="0"/>
              <a:t>Le dinamiche all’interno dei gruppi possono essere molteplici ma in linea generale l’adolescente sceglierebbe le proprie amicizie basandosi su delle somiglianze </a:t>
            </a:r>
            <a:r>
              <a:rPr lang="it-IT" sz="2900" dirty="0" smtClean="0"/>
              <a:t>che ritrova nei comportamenti degli altri rispetto ai suoi, </a:t>
            </a:r>
            <a:r>
              <a:rPr lang="it-IT" sz="2900" dirty="0" smtClean="0"/>
              <a:t>tale scelta rafforzerebbe </a:t>
            </a:r>
            <a:r>
              <a:rPr lang="it-IT" sz="2900" dirty="0" smtClean="0"/>
              <a:t>questi agiti. </a:t>
            </a:r>
            <a:endParaRPr lang="it-IT" sz="2900" dirty="0" smtClean="0"/>
          </a:p>
          <a:p>
            <a:pPr>
              <a:buNone/>
            </a:pPr>
            <a:endParaRPr lang="it-IT" sz="2900" dirty="0" smtClean="0"/>
          </a:p>
        </p:txBody>
      </p:sp>
      <p:pic>
        <p:nvPicPr>
          <p:cNvPr id="4" name="Immagine 3" descr="mean girls pink.jpg"/>
          <p:cNvPicPr>
            <a:picLocks noChangeAspect="1"/>
          </p:cNvPicPr>
          <p:nvPr/>
        </p:nvPicPr>
        <p:blipFill>
          <a:blip r:embed="rId2"/>
          <a:srcRect l="10526" t="10870" r="14473"/>
          <a:stretch>
            <a:fillRect/>
          </a:stretch>
        </p:blipFill>
        <p:spPr>
          <a:xfrm>
            <a:off x="5072034" y="3929066"/>
            <a:ext cx="4071966" cy="2928934"/>
          </a:xfrm>
          <a:prstGeom prst="rect">
            <a:avLst/>
          </a:prstGeom>
        </p:spPr>
      </p:pic>
      <p:sp>
        <p:nvSpPr>
          <p:cNvPr id="5" name="Rettangolo 4"/>
          <p:cNvSpPr/>
          <p:nvPr/>
        </p:nvSpPr>
        <p:spPr>
          <a:xfrm>
            <a:off x="1000100" y="2857496"/>
            <a:ext cx="8143900" cy="984885"/>
          </a:xfrm>
          <a:prstGeom prst="rect">
            <a:avLst/>
          </a:prstGeom>
        </p:spPr>
        <p:txBody>
          <a:bodyPr wrap="square">
            <a:spAutoFit/>
          </a:bodyPr>
          <a:lstStyle/>
          <a:p>
            <a:pPr algn="ctr">
              <a:buNone/>
            </a:pPr>
            <a:r>
              <a:rPr lang="it-IT" sz="2900" dirty="0" smtClean="0"/>
              <a:t>Se invece il nuovo amico assume un atteggiamento differente, il ragazzo metterà in atto comportamenti</a:t>
            </a:r>
            <a:endParaRPr lang="it-IT" sz="2900" dirty="0"/>
          </a:p>
        </p:txBody>
      </p:sp>
      <p:sp>
        <p:nvSpPr>
          <p:cNvPr id="6" name="Rettangolo 5"/>
          <p:cNvSpPr/>
          <p:nvPr/>
        </p:nvSpPr>
        <p:spPr>
          <a:xfrm>
            <a:off x="1000100" y="3857628"/>
            <a:ext cx="4071966" cy="1431161"/>
          </a:xfrm>
          <a:prstGeom prst="rect">
            <a:avLst/>
          </a:prstGeom>
        </p:spPr>
        <p:txBody>
          <a:bodyPr wrap="square">
            <a:spAutoFit/>
          </a:bodyPr>
          <a:lstStyle/>
          <a:p>
            <a:pPr algn="ctr"/>
            <a:r>
              <a:rPr lang="it-IT" sz="2900" dirty="0" smtClean="0"/>
              <a:t>diversi, in linea con quelli assunti dal ragazzo con maggiore influenza.</a:t>
            </a:r>
            <a:endParaRPr lang="it-IT" sz="2900" dirty="0"/>
          </a:p>
        </p:txBody>
      </p:sp>
      <p:sp>
        <p:nvSpPr>
          <p:cNvPr id="7" name="CasellaDiTesto 6"/>
          <p:cNvSpPr txBox="1"/>
          <p:nvPr/>
        </p:nvSpPr>
        <p:spPr>
          <a:xfrm>
            <a:off x="1071538" y="6488668"/>
            <a:ext cx="3930243" cy="369332"/>
          </a:xfrm>
          <a:prstGeom prst="rect">
            <a:avLst/>
          </a:prstGeom>
          <a:noFill/>
        </p:spPr>
        <p:txBody>
          <a:bodyPr wrap="none" rtlCol="0">
            <a:spAutoFit/>
          </a:bodyPr>
          <a:lstStyle/>
          <a:p>
            <a:r>
              <a:rPr lang="it-IT" dirty="0" smtClean="0"/>
              <a:t>Immagine dal film “</a:t>
            </a:r>
            <a:r>
              <a:rPr lang="it-IT" dirty="0" err="1" smtClean="0"/>
              <a:t>Mean</a:t>
            </a:r>
            <a:r>
              <a:rPr lang="it-IT" dirty="0" smtClean="0"/>
              <a:t> </a:t>
            </a:r>
            <a:r>
              <a:rPr lang="it-IT" dirty="0" err="1" smtClean="0"/>
              <a:t>Girls</a:t>
            </a:r>
            <a:r>
              <a:rPr lang="it-IT" dirty="0" smtClean="0"/>
              <a:t>” del 2004</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2">
                    <a:lumMod val="25000"/>
                  </a:schemeClr>
                </a:solidFill>
              </a:rPr>
              <a:t>Le caratteristiche dei gruppi</a:t>
            </a:r>
            <a:endParaRPr lang="it-IT" dirty="0"/>
          </a:p>
        </p:txBody>
      </p:sp>
      <p:sp>
        <p:nvSpPr>
          <p:cNvPr id="3" name="Segnaposto contenuto 2"/>
          <p:cNvSpPr>
            <a:spLocks noGrp="1"/>
          </p:cNvSpPr>
          <p:nvPr>
            <p:ph idx="1"/>
          </p:nvPr>
        </p:nvSpPr>
        <p:spPr>
          <a:xfrm>
            <a:off x="1000100" y="1447800"/>
            <a:ext cx="7933588" cy="5053034"/>
          </a:xfrm>
        </p:spPr>
        <p:txBody>
          <a:bodyPr>
            <a:normAutofit fontScale="85000" lnSpcReduction="20000"/>
          </a:bodyPr>
          <a:lstStyle/>
          <a:p>
            <a:pPr algn="ctr">
              <a:buNone/>
            </a:pPr>
            <a:r>
              <a:rPr lang="it-IT" dirty="0" smtClean="0"/>
              <a:t>“</a:t>
            </a:r>
            <a:r>
              <a:rPr lang="it-IT" i="1" dirty="0" smtClean="0"/>
              <a:t>Un gruppo è definito al meglio come una totalità dinamica basata sull’interdipendenza invece che sulla somiglianza</a:t>
            </a:r>
            <a:r>
              <a:rPr lang="it-IT" dirty="0" smtClean="0"/>
              <a:t>” </a:t>
            </a:r>
          </a:p>
          <a:p>
            <a:pPr algn="ctr">
              <a:buNone/>
            </a:pPr>
            <a:r>
              <a:rPr lang="it-IT" dirty="0" smtClean="0"/>
              <a:t>(</a:t>
            </a:r>
            <a:r>
              <a:rPr lang="it-IT" dirty="0" err="1" smtClean="0"/>
              <a:t>Lewin</a:t>
            </a:r>
            <a:r>
              <a:rPr lang="it-IT" dirty="0" smtClean="0"/>
              <a:t>, 1948)</a:t>
            </a:r>
          </a:p>
          <a:p>
            <a:pPr algn="ctr">
              <a:buNone/>
            </a:pPr>
            <a:endParaRPr lang="it-IT" dirty="0" smtClean="0"/>
          </a:p>
          <a:p>
            <a:pPr>
              <a:spcBef>
                <a:spcPts val="0"/>
              </a:spcBef>
            </a:pPr>
            <a:r>
              <a:rPr lang="it-IT" dirty="0" smtClean="0"/>
              <a:t>I membri del gruppo interagiscono tra loro e si influenzano a vicenda</a:t>
            </a:r>
          </a:p>
          <a:p>
            <a:pPr>
              <a:spcBef>
                <a:spcPts val="0"/>
              </a:spcBef>
            </a:pPr>
            <a:endParaRPr lang="it-IT" dirty="0" smtClean="0"/>
          </a:p>
          <a:p>
            <a:pPr>
              <a:spcBef>
                <a:spcPts val="0"/>
              </a:spcBef>
            </a:pPr>
            <a:r>
              <a:rPr lang="it-IT" dirty="0" smtClean="0"/>
              <a:t>Ogni membro deve rispettare le norme di comportamento proprie del gruppo a cui appartiene</a:t>
            </a:r>
          </a:p>
          <a:p>
            <a:pPr>
              <a:spcBef>
                <a:spcPts val="0"/>
              </a:spcBef>
            </a:pPr>
            <a:endParaRPr lang="it-IT" dirty="0" smtClean="0"/>
          </a:p>
          <a:p>
            <a:pPr>
              <a:spcBef>
                <a:spcPts val="0"/>
              </a:spcBef>
            </a:pPr>
            <a:r>
              <a:rPr lang="it-IT" dirty="0" smtClean="0"/>
              <a:t>Ogni membro gioca dei ruoli all'interno del gruppo</a:t>
            </a:r>
          </a:p>
          <a:p>
            <a:pPr>
              <a:spcBef>
                <a:spcPts val="0"/>
              </a:spcBef>
            </a:pPr>
            <a:endParaRPr lang="it-IT" dirty="0" smtClean="0"/>
          </a:p>
          <a:p>
            <a:pPr>
              <a:spcBef>
                <a:spcPts val="0"/>
              </a:spcBef>
            </a:pPr>
            <a:r>
              <a:rPr lang="it-IT" dirty="0" smtClean="0"/>
              <a:t>Tutti i membri sono interdipendenti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285728"/>
            <a:ext cx="7933588" cy="4800600"/>
          </a:xfrm>
        </p:spPr>
        <p:txBody>
          <a:bodyPr>
            <a:normAutofit/>
          </a:bodyPr>
          <a:lstStyle/>
          <a:p>
            <a:pPr algn="ctr">
              <a:buNone/>
            </a:pPr>
            <a:r>
              <a:rPr lang="it-IT" sz="3000" dirty="0" smtClean="0"/>
              <a:t>Un gruppo è un insieme di persone i cui </a:t>
            </a:r>
            <a:r>
              <a:rPr lang="it-IT" sz="3000" i="1" dirty="0" smtClean="0"/>
              <a:t>status e i cui ruoli sono interrelati, e, gli esseri umani sono portati a cooperare, competere, analizzare, produrre idee, progettare e decidere in gruppo.</a:t>
            </a:r>
          </a:p>
          <a:p>
            <a:pPr algn="ctr">
              <a:buNone/>
            </a:pPr>
            <a:r>
              <a:rPr lang="it-IT" sz="3000" dirty="0" smtClean="0"/>
              <a:t> L'</a:t>
            </a:r>
            <a:r>
              <a:rPr lang="it-IT" sz="3000" b="1" dirty="0" smtClean="0">
                <a:solidFill>
                  <a:schemeClr val="accent3">
                    <a:lumMod val="75000"/>
                  </a:schemeClr>
                </a:solidFill>
              </a:rPr>
              <a:t>interdipendenza</a:t>
            </a:r>
            <a:r>
              <a:rPr lang="it-IT" sz="3000" dirty="0" smtClean="0"/>
              <a:t>,</a:t>
            </a:r>
          </a:p>
          <a:p>
            <a:pPr algn="ctr">
              <a:buNone/>
            </a:pPr>
            <a:r>
              <a:rPr lang="it-IT" sz="3000" i="1" dirty="0" smtClean="0"/>
              <a:t> ossia il bisogno l'uno dell'altro per arrivare agli scopi che il gruppo si è prefissato,</a:t>
            </a:r>
          </a:p>
          <a:p>
            <a:pPr algn="ctr">
              <a:buNone/>
            </a:pPr>
            <a:r>
              <a:rPr lang="it-IT" sz="3000" dirty="0" smtClean="0"/>
              <a:t> dei membri risulta, quindi, essere un fattore chiave.</a:t>
            </a:r>
          </a:p>
          <a:p>
            <a:pPr algn="ctr">
              <a:buNone/>
            </a:pPr>
            <a:endParaRPr lang="it-IT" dirty="0" smtClean="0"/>
          </a:p>
          <a:p>
            <a:endParaRPr lang="it-IT" dirty="0"/>
          </a:p>
        </p:txBody>
      </p:sp>
      <p:sp>
        <p:nvSpPr>
          <p:cNvPr id="4" name="Rettangolo 3"/>
          <p:cNvSpPr/>
          <p:nvPr/>
        </p:nvSpPr>
        <p:spPr>
          <a:xfrm>
            <a:off x="1071538" y="5457617"/>
            <a:ext cx="8072462" cy="1400383"/>
          </a:xfrm>
          <a:prstGeom prst="rect">
            <a:avLst/>
          </a:prstGeom>
        </p:spPr>
        <p:txBody>
          <a:bodyPr wrap="square">
            <a:spAutoFit/>
          </a:bodyPr>
          <a:lstStyle/>
          <a:p>
            <a:r>
              <a:rPr lang="it-IT" sz="1700" b="1" dirty="0" smtClean="0"/>
              <a:t>RUOLO: </a:t>
            </a:r>
            <a:r>
              <a:rPr lang="it-IT" sz="1700" dirty="0" smtClean="0"/>
              <a:t>insieme dei modelli di comportamento attesi, degli obblighi e delle aspettative che convergono su un individuo che ricopre una determinata posizione sociale.</a:t>
            </a:r>
          </a:p>
          <a:p>
            <a:endParaRPr lang="it-IT" sz="1700" dirty="0" smtClean="0"/>
          </a:p>
          <a:p>
            <a:r>
              <a:rPr lang="it-IT" sz="1700" b="1" i="1" dirty="0" smtClean="0"/>
              <a:t>STATUS: </a:t>
            </a:r>
            <a:r>
              <a:rPr lang="it-IT" sz="1700" dirty="0" smtClean="0"/>
              <a:t>esprime la distribuzione del potere (considerazione, prestigio sociale) tra i membri del gruppo</a:t>
            </a:r>
            <a:endParaRPr lang="it-IT" sz="1700" dirty="0"/>
          </a:p>
        </p:txBody>
      </p:sp>
      <p:pic>
        <p:nvPicPr>
          <p:cNvPr id="5" name="Picture 2"/>
          <p:cNvPicPr>
            <a:picLocks noChangeAspect="1" noChangeArrowheads="1"/>
          </p:cNvPicPr>
          <p:nvPr/>
        </p:nvPicPr>
        <p:blipFill>
          <a:blip r:embed="rId2" cstate="print"/>
          <a:srcRect/>
          <a:stretch>
            <a:fillRect/>
          </a:stretch>
        </p:blipFill>
        <p:spPr bwMode="auto">
          <a:xfrm>
            <a:off x="71406" y="5643578"/>
            <a:ext cx="908019" cy="85725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1000108"/>
            <a:ext cx="7933588" cy="5248292"/>
          </a:xfrm>
        </p:spPr>
        <p:txBody>
          <a:bodyPr/>
          <a:lstStyle/>
          <a:p>
            <a:pPr algn="ctr">
              <a:buNone/>
            </a:pPr>
            <a:r>
              <a:rPr lang="it-IT" dirty="0" smtClean="0"/>
              <a:t>Un altro fattore fondamentale per la definizione di un gruppo è il </a:t>
            </a:r>
            <a:r>
              <a:rPr lang="it-IT" b="1" dirty="0" smtClean="0">
                <a:solidFill>
                  <a:schemeClr val="accent1">
                    <a:lumMod val="75000"/>
                  </a:schemeClr>
                </a:solidFill>
              </a:rPr>
              <a:t>senso di appartenenza</a:t>
            </a:r>
            <a:r>
              <a:rPr lang="it-IT" dirty="0" smtClean="0"/>
              <a:t>.</a:t>
            </a:r>
          </a:p>
          <a:p>
            <a:pPr algn="ctr">
              <a:buNone/>
            </a:pPr>
            <a:r>
              <a:rPr lang="it-IT" dirty="0" smtClean="0"/>
              <a:t>Infatti non basta essere il componente di un gruppo per farne realmente parte, c'è bisogno di un sentimento di inclusione e della percezione del nostro valore all'interno del gruppo stesso.</a:t>
            </a:r>
          </a:p>
          <a:p>
            <a:pPr algn="ctr">
              <a:buNone/>
            </a:pPr>
            <a:endParaRPr lang="it-IT" dirty="0" smtClean="0"/>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2">
                    <a:lumMod val="25000"/>
                  </a:schemeClr>
                </a:solidFill>
              </a:rPr>
              <a:t>La classificazione dei gruppi</a:t>
            </a:r>
            <a:endParaRPr lang="it-IT" dirty="0"/>
          </a:p>
        </p:txBody>
      </p:sp>
      <p:sp>
        <p:nvSpPr>
          <p:cNvPr id="3" name="Segnaposto contenuto 2"/>
          <p:cNvSpPr>
            <a:spLocks noGrp="1"/>
          </p:cNvSpPr>
          <p:nvPr>
            <p:ph idx="1"/>
          </p:nvPr>
        </p:nvSpPr>
        <p:spPr>
          <a:xfrm>
            <a:off x="1000100" y="1447800"/>
            <a:ext cx="7933588" cy="4800600"/>
          </a:xfrm>
        </p:spPr>
        <p:txBody>
          <a:bodyPr>
            <a:normAutofit lnSpcReduction="10000"/>
          </a:bodyPr>
          <a:lstStyle/>
          <a:p>
            <a:pPr algn="ctr">
              <a:buNone/>
            </a:pPr>
            <a:r>
              <a:rPr lang="it-IT" dirty="0" smtClean="0"/>
              <a:t>Un gruppo può essere definito secondo diversi criteri:</a:t>
            </a:r>
          </a:p>
          <a:p>
            <a:endParaRPr lang="it-IT" dirty="0" smtClean="0"/>
          </a:p>
          <a:p>
            <a:r>
              <a:rPr lang="it-IT" b="1" dirty="0" smtClean="0"/>
              <a:t>L'estensione: </a:t>
            </a:r>
            <a:r>
              <a:rPr lang="it-IT" dirty="0" smtClean="0"/>
              <a:t>grande, piccolo, diade, triade...</a:t>
            </a:r>
          </a:p>
          <a:p>
            <a:r>
              <a:rPr lang="it-IT" b="1" dirty="0" smtClean="0"/>
              <a:t>La modalità di costruzione: </a:t>
            </a:r>
            <a:r>
              <a:rPr lang="it-IT" dirty="0" smtClean="0"/>
              <a:t>spontaneo, artificiale, formale, informale...</a:t>
            </a:r>
          </a:p>
          <a:p>
            <a:r>
              <a:rPr lang="it-IT" b="1" dirty="0" smtClean="0"/>
              <a:t>Le relazioni con l'esterno: </a:t>
            </a:r>
            <a:r>
              <a:rPr lang="it-IT" dirty="0" smtClean="0"/>
              <a:t>aperto, chiuso</a:t>
            </a:r>
          </a:p>
          <a:p>
            <a:r>
              <a:rPr lang="it-IT" b="1" dirty="0" smtClean="0"/>
              <a:t>La coesione interna: </a:t>
            </a:r>
            <a:r>
              <a:rPr lang="it-IT" dirty="0" smtClean="0"/>
              <a:t>primario, secondario</a:t>
            </a:r>
          </a:p>
          <a:p>
            <a:endParaRPr lang="it-IT" dirty="0" smtClean="0"/>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1142984"/>
            <a:ext cx="7933588" cy="5105416"/>
          </a:xfrm>
        </p:spPr>
        <p:txBody>
          <a:bodyPr>
            <a:normAutofit lnSpcReduction="10000"/>
          </a:bodyPr>
          <a:lstStyle/>
          <a:p>
            <a:r>
              <a:rPr lang="it-IT" dirty="0" smtClean="0"/>
              <a:t>Un gruppo </a:t>
            </a:r>
            <a:r>
              <a:rPr lang="it-IT" b="1" dirty="0" smtClean="0"/>
              <a:t>aperto</a:t>
            </a:r>
            <a:r>
              <a:rPr lang="it-IT" dirty="0" smtClean="0"/>
              <a:t> è quell'insieme di persone che è disposto ad accettare contatti con l'esterno e l'inclusione di nuovi membri, è destinato a durare nel tempo poiché si “rigenera”, acquisendo nuovi componenti. </a:t>
            </a:r>
          </a:p>
          <a:p>
            <a:endParaRPr lang="it-IT" dirty="0" smtClean="0"/>
          </a:p>
          <a:p>
            <a:r>
              <a:rPr lang="it-IT" dirty="0" smtClean="0"/>
              <a:t>Un gruppo </a:t>
            </a:r>
            <a:r>
              <a:rPr lang="it-IT" b="1" dirty="0" smtClean="0"/>
              <a:t>chiuso</a:t>
            </a:r>
            <a:r>
              <a:rPr lang="it-IT" dirty="0" smtClean="0"/>
              <a:t>, al contrario, non prevede uno scambio di partecipanti, è rigido e distaccato da altre realtà ed è perciò destinato ad estinguersi con il tempo.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00100" y="428604"/>
            <a:ext cx="7933588" cy="6143668"/>
          </a:xfrm>
        </p:spPr>
        <p:txBody>
          <a:bodyPr>
            <a:noAutofit/>
          </a:bodyPr>
          <a:lstStyle/>
          <a:p>
            <a:pPr algn="ctr">
              <a:buNone/>
            </a:pPr>
            <a:r>
              <a:rPr lang="it-IT" sz="2300" dirty="0" smtClean="0"/>
              <a:t>La </a:t>
            </a:r>
            <a:r>
              <a:rPr lang="it-IT" sz="2300" b="1" dirty="0" smtClean="0">
                <a:solidFill>
                  <a:schemeClr val="accent6">
                    <a:lumMod val="75000"/>
                  </a:schemeClr>
                </a:solidFill>
              </a:rPr>
              <a:t>coesione di gruppo </a:t>
            </a:r>
            <a:r>
              <a:rPr lang="it-IT" sz="2300" dirty="0" smtClean="0"/>
              <a:t>definisce il livello di affiatamento dei componenti, il grado di solidarietà tra questi ma anche la condivisione delle norme stabilite da/per quel gruppo.</a:t>
            </a:r>
          </a:p>
          <a:p>
            <a:endParaRPr lang="it-IT" sz="2300" dirty="0" smtClean="0"/>
          </a:p>
          <a:p>
            <a:pPr algn="ctr">
              <a:buNone/>
            </a:pPr>
            <a:r>
              <a:rPr lang="it-IT" sz="2300" dirty="0" smtClean="0"/>
              <a:t>I gruppi vengono definiti primari o secondari in base al tipo di rapporto interpersonale che sviluppano:</a:t>
            </a:r>
          </a:p>
          <a:p>
            <a:pPr algn="ctr">
              <a:buNone/>
            </a:pPr>
            <a:endParaRPr lang="it-IT" sz="2300" dirty="0" smtClean="0"/>
          </a:p>
          <a:p>
            <a:r>
              <a:rPr lang="it-IT" sz="2300" b="1" dirty="0" smtClean="0"/>
              <a:t>Gruppi Primari: </a:t>
            </a:r>
            <a:r>
              <a:rPr lang="it-IT" sz="2300" dirty="0" smtClean="0"/>
              <a:t>numero ridotto di componenti legati da un rapporto interpersonale affettivo, che come obiettivo ha l'affiliazione (es. famiglia, amici, piccole comunità...)</a:t>
            </a:r>
          </a:p>
          <a:p>
            <a:endParaRPr lang="it-IT" sz="2300" dirty="0" smtClean="0"/>
          </a:p>
          <a:p>
            <a:r>
              <a:rPr lang="it-IT" sz="2300" b="1" dirty="0" smtClean="0"/>
              <a:t>Gruppi Secondari: </a:t>
            </a:r>
            <a:r>
              <a:rPr lang="it-IT" sz="2300" dirty="0" smtClean="0"/>
              <a:t>numero elevato di componenti le cui relazioni interpersonali sono neutre dal punto di vista affettivo, inoltre il rapporto tra membri è di tipo strumentale, ossia volto al raggiungimento di un obiettivo comune (es. aziende, apparati militari, istituzioni ospedaliere, scuole...)</a:t>
            </a:r>
            <a:endParaRPr lang="it-IT" sz="23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Galassia">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102</TotalTime>
  <Words>1162</Words>
  <Application>Microsoft Office PowerPoint</Application>
  <PresentationFormat>Presentazione su schermo (4:3)</PresentationFormat>
  <Paragraphs>92</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Solstizio</vt:lpstr>
      <vt:lpstr>La forza del gruppo</vt:lpstr>
      <vt:lpstr>Diapositiva 2</vt:lpstr>
      <vt:lpstr>Diapositiva 3</vt:lpstr>
      <vt:lpstr>Le caratteristiche dei gruppi</vt:lpstr>
      <vt:lpstr>Diapositiva 5</vt:lpstr>
      <vt:lpstr>Diapositiva 6</vt:lpstr>
      <vt:lpstr>La classificazione dei gruppi</vt:lpstr>
      <vt:lpstr>Diapositiva 8</vt:lpstr>
      <vt:lpstr>Diapositiva 9</vt:lpstr>
      <vt:lpstr>Diapositiva 10</vt:lpstr>
      <vt:lpstr>Diapositiva 11</vt:lpstr>
      <vt:lpstr>Diapositiva 12</vt:lpstr>
      <vt:lpstr>Cos’è il conflitto?</vt:lpstr>
      <vt:lpstr>Cos’è una crisi?</vt:lpstr>
      <vt:lpstr>Differenze tra Conflitto e Crisi</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 si prendono le decisioni?</dc:title>
  <dc:creator>Nathascia Baiola</dc:creator>
  <cp:lastModifiedBy>Nathascia Baiola</cp:lastModifiedBy>
  <cp:revision>8</cp:revision>
  <dcterms:created xsi:type="dcterms:W3CDTF">2022-10-14T09:36:14Z</dcterms:created>
  <dcterms:modified xsi:type="dcterms:W3CDTF">2023-11-13T12:53:57Z</dcterms:modified>
</cp:coreProperties>
</file>