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E8C64FB-185F-4B7A-9A78-BC9642ABE1C0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B69453-33DF-4843-AC41-A3C189F86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L’adolescenza e la devianza</a:t>
            </a:r>
            <a:endParaRPr lang="it-IT" dirty="0"/>
          </a:p>
        </p:txBody>
      </p:sp>
      <p:pic>
        <p:nvPicPr>
          <p:cNvPr id="4" name="Immagine 3" descr="tunnel-adolescenti.png.jpg"/>
          <p:cNvPicPr>
            <a:picLocks noChangeAspect="1"/>
          </p:cNvPicPr>
          <p:nvPr/>
        </p:nvPicPr>
        <p:blipFill>
          <a:blip r:embed="rId2"/>
          <a:srcRect r="10571"/>
          <a:stretch>
            <a:fillRect/>
          </a:stretch>
        </p:blipFill>
        <p:spPr>
          <a:xfrm>
            <a:off x="1071538" y="2071678"/>
            <a:ext cx="7786742" cy="364333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143636" y="592933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Dott.ssa Nathascia Baiola </a:t>
            </a:r>
          </a:p>
          <a:p>
            <a:r>
              <a:rPr lang="it-IT" dirty="0" smtClean="0"/>
              <a:t>Psicologa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1071546"/>
            <a:ext cx="7933588" cy="5176854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Seppure un certo grado di devianza è ammissibile da parte dei giovani, per tener conto del loro bisogno di sperimentazione e di ricerca della propria identità, in alcuni casi si assiste alla messa in opera di veri e propri comportamenti antisociali e comportamenti criminali, che pongono l’adolescente in situazioni di alto rischio per la sua incolumità, per quella della società e che sono punibili secondo la legge.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214311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it-IT" sz="4800" b="1" dirty="0" smtClean="0"/>
              <a:t>Da cosa dipendono questi comportamenti devianti</a:t>
            </a:r>
            <a:endParaRPr lang="it-IT" sz="4800" b="1" dirty="0"/>
          </a:p>
        </p:txBody>
      </p:sp>
      <p:pic>
        <p:nvPicPr>
          <p:cNvPr id="4" name="Immagine 3" descr="2753.png"/>
          <p:cNvPicPr>
            <a:picLocks noChangeAspect="1"/>
          </p:cNvPicPr>
          <p:nvPr/>
        </p:nvPicPr>
        <p:blipFill>
          <a:blip r:embed="rId2">
            <a:lum bright="-40000"/>
          </a:blip>
          <a:stretch>
            <a:fillRect/>
          </a:stretch>
        </p:blipFill>
        <p:spPr>
          <a:xfrm>
            <a:off x="3500430" y="3500438"/>
            <a:ext cx="2795590" cy="27955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571480"/>
            <a:ext cx="7862150" cy="5676920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Non è semplice rispondere a questa domanda dando una soluzione univoca, una linearità di causa-effetto chiara subito dopo un primo sguardo sul problema.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Infatti sono </a:t>
            </a:r>
            <a:r>
              <a:rPr lang="it-IT" b="1" dirty="0" smtClean="0"/>
              <a:t>diversi i fattori</a:t>
            </a:r>
            <a:r>
              <a:rPr lang="it-IT" dirty="0" smtClean="0"/>
              <a:t> che concorrono allo sviluppo di comportamenti devianti.</a:t>
            </a:r>
          </a:p>
          <a:p>
            <a:pPr algn="ctr">
              <a:buNone/>
            </a:pPr>
            <a:r>
              <a:rPr lang="it-IT" dirty="0" smtClean="0"/>
              <a:t>Certamente, poi, la loro manifestazione non è né lineare né certa.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714356"/>
            <a:ext cx="7933588" cy="5248292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Per poter ricercare “cosa” ha portato l’individuo a mettere in atto comportamenti devianti è necessario guardare all’interazione tra 3 fattori:</a:t>
            </a:r>
          </a:p>
          <a:p>
            <a:pPr algn="ctr"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785918" y="3500438"/>
            <a:ext cx="2357454" cy="150019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Fattori genetici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857620" y="5143512"/>
            <a:ext cx="250033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Fattori ambientali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5929322" y="3500438"/>
            <a:ext cx="2357454" cy="150019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Fattori psicologici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9" name="Freccia ad arco 8"/>
          <p:cNvSpPr/>
          <p:nvPr/>
        </p:nvSpPr>
        <p:spPr>
          <a:xfrm rot="13812887">
            <a:off x="2294154" y="5064966"/>
            <a:ext cx="1715459" cy="1382895"/>
          </a:xfrm>
          <a:prstGeom prst="circularArrow">
            <a:avLst>
              <a:gd name="adj1" fmla="val 4256"/>
              <a:gd name="adj2" fmla="val 1142319"/>
              <a:gd name="adj3" fmla="val 20333723"/>
              <a:gd name="adj4" fmla="val 10684654"/>
              <a:gd name="adj5" fmla="val 125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Freccia ad arco 10"/>
          <p:cNvSpPr/>
          <p:nvPr/>
        </p:nvSpPr>
        <p:spPr>
          <a:xfrm>
            <a:off x="4000496" y="2928934"/>
            <a:ext cx="2215525" cy="1382895"/>
          </a:xfrm>
          <a:prstGeom prst="circularArrow">
            <a:avLst>
              <a:gd name="adj1" fmla="val 4256"/>
              <a:gd name="adj2" fmla="val 1142319"/>
              <a:gd name="adj3" fmla="val 20333723"/>
              <a:gd name="adj4" fmla="val 10684654"/>
              <a:gd name="adj5" fmla="val 125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Freccia ad arco 11"/>
          <p:cNvSpPr/>
          <p:nvPr/>
        </p:nvSpPr>
        <p:spPr>
          <a:xfrm rot="8391566">
            <a:off x="6094343" y="5069986"/>
            <a:ext cx="1715459" cy="1382895"/>
          </a:xfrm>
          <a:prstGeom prst="circularArrow">
            <a:avLst>
              <a:gd name="adj1" fmla="val 4256"/>
              <a:gd name="adj2" fmla="val 1142319"/>
              <a:gd name="adj3" fmla="val 20333723"/>
              <a:gd name="adj4" fmla="val 10684654"/>
              <a:gd name="adj5" fmla="val 125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785794"/>
            <a:ext cx="7933588" cy="54626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I </a:t>
            </a:r>
            <a:r>
              <a:rPr lang="it-IT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fattori genetici </a:t>
            </a:r>
            <a:r>
              <a:rPr lang="it-IT" dirty="0" smtClean="0"/>
              <a:t>sono presenti fin dalla nascita e fanno parte della nostra biologia (es. meccanismi neurologici ed endocrini, che determinano il grado di attivazione emotiva, il livello di attività motoria, la socievolezza e l’impulsività, ecc.).</a:t>
            </a:r>
          </a:p>
          <a:p>
            <a:pPr algn="ctr">
              <a:buNone/>
            </a:pPr>
            <a:r>
              <a:rPr lang="it-IT" dirty="0" smtClean="0"/>
              <a:t>Questi determinano il nostro </a:t>
            </a:r>
            <a:r>
              <a:rPr lang="it-IT" b="1" dirty="0" smtClean="0"/>
              <a:t>genotipo:</a:t>
            </a:r>
          </a:p>
          <a:p>
            <a:pPr algn="ctr">
              <a:buNone/>
            </a:pPr>
            <a:r>
              <a:rPr lang="it-IT" dirty="0" smtClean="0"/>
              <a:t>l'insieme delle informazioni biologiche ed ereditarie di un individuo, codificate dalle sequenze di DNA.</a:t>
            </a:r>
            <a:endParaRPr lang="it-IT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428604"/>
            <a:ext cx="7933588" cy="58197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 smtClean="0"/>
              <a:t>I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fattori ambientali </a:t>
            </a:r>
            <a:r>
              <a:rPr lang="it-IT" dirty="0" smtClean="0"/>
              <a:t>si possono individuare guardando all’ambiente in cui l’individuo cresce o vive.  A seconda delle caratteristiche dell’ambiente (inteso in senso ampio, prendendo in considerazione anche le relazioni che si sviluppano all’interno di questo) e delle risorse che mette a disposizione, il comportamento dell’individuo può assumere delle variazioni nonostante la sua predisposizione genetica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Si parla dunque di </a:t>
            </a:r>
            <a:r>
              <a:rPr lang="it-IT" b="1" dirty="0" smtClean="0"/>
              <a:t>fenotipo</a:t>
            </a:r>
            <a:r>
              <a:rPr lang="it-IT" dirty="0" smtClean="0"/>
              <a:t>:</a:t>
            </a:r>
          </a:p>
          <a:p>
            <a:pPr algn="ctr">
              <a:buNone/>
            </a:pPr>
            <a:r>
              <a:rPr lang="it-IT" dirty="0" smtClean="0"/>
              <a:t>Il complesso delle caratteristiche di un organismo che risultano dall'interazione fra la sua costituzione genetica e l'ambiente</a:t>
            </a:r>
            <a:endParaRPr lang="it-IT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642918"/>
            <a:ext cx="7862150" cy="5605482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I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fattori psicologici</a:t>
            </a:r>
            <a:r>
              <a:rPr lang="it-IT" dirty="0" smtClean="0"/>
              <a:t> sono quelle variabili derivanti da modelli cognitivi, emotivi e di comportamento che l’individuo sviluppa durante la crescita e sono influenzati dai fattori precedentemente esposti, per poi diventare degli elementi stabili e ricorrenti nella persona (es. modello di attaccamento, autoefficacia percepita, empatia, inibizione comportamentale,  regolazione delle emozioni, resilienza, </a:t>
            </a:r>
            <a:r>
              <a:rPr lang="it-IT" dirty="0" err="1" smtClean="0"/>
              <a:t>ecc…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571480"/>
            <a:ext cx="7862150" cy="56769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/>
              <a:t>I modi in cui questi fattori possono combinarsi sono infiniti, infatti non tutte le caratteristiche genetiche di un individuo si attiveranno in qualsiasi ambiente e non tutti gli ambienti saranno in grado di far emergere determinate caratteristiche personali. Senza contare come i fattori psicologici influiscono sui comportamenti in determinate situazioni.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Sicuramente però esistono alcuni fattori di rischio o di protezione che facilitano o ostacolano l’insorgenza di comportamenti devianti e non.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Fattori di rischio per la devianza in adolescenza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1244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Alcuni dei fattori di rischio sono: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Classe sociale bassa</a:t>
            </a:r>
          </a:p>
          <a:p>
            <a:r>
              <a:rPr lang="it-IT" dirty="0" smtClean="0"/>
              <a:t>Conflitti familiari</a:t>
            </a:r>
          </a:p>
          <a:p>
            <a:r>
              <a:rPr lang="it-IT" dirty="0" smtClean="0"/>
              <a:t>Fallimenti scolastici</a:t>
            </a:r>
          </a:p>
          <a:p>
            <a:r>
              <a:rPr lang="it-IT" dirty="0" smtClean="0"/>
              <a:t>Disorganizzazione familiare</a:t>
            </a:r>
          </a:p>
          <a:p>
            <a:r>
              <a:rPr lang="it-IT" dirty="0" smtClean="0"/>
              <a:t>Numerosità familiare</a:t>
            </a:r>
          </a:p>
          <a:p>
            <a:r>
              <a:rPr lang="it-IT" dirty="0" smtClean="0"/>
              <a:t>Carenze affettive</a:t>
            </a:r>
          </a:p>
          <a:p>
            <a:r>
              <a:rPr lang="it-IT" dirty="0" smtClean="0"/>
              <a:t>Isolamento e alienazione</a:t>
            </a:r>
          </a:p>
          <a:p>
            <a:r>
              <a:rPr lang="it-IT" dirty="0" smtClean="0"/>
              <a:t>Difficoltà relazionale con i pari</a:t>
            </a:r>
          </a:p>
          <a:p>
            <a:r>
              <a:rPr lang="it-IT" dirty="0" smtClean="0"/>
              <a:t>Povertà</a:t>
            </a:r>
          </a:p>
          <a:p>
            <a:r>
              <a:rPr lang="it-IT" dirty="0" smtClean="0"/>
              <a:t>Ingiustizia razziale</a:t>
            </a:r>
          </a:p>
          <a:p>
            <a:r>
              <a:rPr lang="it-IT" dirty="0" smtClean="0"/>
              <a:t>Deficit cognitivi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Fattori di protezione per la devianza in adolescenza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Al contrario, alcuni fattori di protezione sono: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Autoefficacia percepita</a:t>
            </a:r>
          </a:p>
          <a:p>
            <a:r>
              <a:rPr lang="it-IT" dirty="0" smtClean="0"/>
              <a:t>Strategie di </a:t>
            </a:r>
            <a:r>
              <a:rPr lang="it-IT" dirty="0" err="1" smtClean="0"/>
              <a:t>coping</a:t>
            </a:r>
            <a:endParaRPr lang="it-IT" dirty="0" smtClean="0"/>
          </a:p>
          <a:p>
            <a:r>
              <a:rPr lang="it-IT" dirty="0" smtClean="0"/>
              <a:t>Intelligenza emotiva ed empatia</a:t>
            </a:r>
          </a:p>
          <a:p>
            <a:r>
              <a:rPr lang="it-IT" dirty="0" smtClean="0"/>
              <a:t>Sistema di relazioni e sostegno sociale</a:t>
            </a:r>
          </a:p>
          <a:p>
            <a:r>
              <a:rPr lang="it-IT" dirty="0" smtClean="0"/>
              <a:t>Rete sociale di aiuto</a:t>
            </a:r>
          </a:p>
          <a:p>
            <a:r>
              <a:rPr lang="it-IT" dirty="0" smtClean="0"/>
              <a:t>Capacità comunicative</a:t>
            </a:r>
          </a:p>
          <a:p>
            <a:r>
              <a:rPr lang="it-IT" dirty="0" smtClean="0"/>
              <a:t>Motivazione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Cos’è l’adolescenza?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“Ultima fase dell’età evolutiva, interposta tra la fanciullezza e l’età adulta, caratterizzata da una serie di modificazioni somatiche, neuro-endocrine e psichiche, che accompagnano e seguono l’età puberale”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Dizionario Treccani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642918"/>
            <a:ext cx="7862150" cy="56054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/>
              <a:t>In breve e per concludere, il percorso evolutivo di un individuo può essere considerato lungo un </a:t>
            </a:r>
            <a:r>
              <a:rPr lang="it-IT" i="1" dirty="0" smtClean="0"/>
              <a:t>continuum</a:t>
            </a:r>
            <a:r>
              <a:rPr lang="it-IT" dirty="0" smtClean="0"/>
              <a:t> che va dal normale al patologico passando per tutte le sfumature, e il suo posizionamento dipenderà quindi dalla convergenza dei fattori socio-ambientali con i fattori personali.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Pertanto in alcuni casi la devianza giovanile può rientrare senza causare danni o ulteriori danni, in altri può stabilizzarsi e permanere nell’età adulta comportando così comportamenti a rischio o pericolosi.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785794"/>
            <a:ext cx="7933588" cy="54626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Questa fase di vita ha inizio con i cambiamenti ormonali e la conseguente comparsa dei caratteri sessuali secondari che portano al completamento dello sviluppo sessuale, con esordio intorno ai 12 anni, e termine all’incirca a 19 anni.</a:t>
            </a:r>
          </a:p>
          <a:p>
            <a:pPr algn="ctr">
              <a:buNone/>
            </a:pPr>
            <a:r>
              <a:rPr lang="it-IT" dirty="0" smtClean="0"/>
              <a:t>Il termine inglese che definisce gli adolescenti è </a:t>
            </a:r>
            <a:r>
              <a:rPr lang="it-IT" i="1" dirty="0" err="1" smtClean="0"/>
              <a:t>teenagers</a:t>
            </a:r>
            <a:r>
              <a:rPr lang="it-IT" i="1" dirty="0" smtClean="0"/>
              <a:t> e </a:t>
            </a:r>
            <a:r>
              <a:rPr lang="it-IT" dirty="0" smtClean="0"/>
              <a:t>deriva dal suffisso “teen” presente nei numeri che vanno da 13 a 19 </a:t>
            </a:r>
          </a:p>
          <a:p>
            <a:pPr algn="ctr">
              <a:buNone/>
            </a:pPr>
            <a:r>
              <a:rPr lang="it-IT" dirty="0" smtClean="0"/>
              <a:t>(</a:t>
            </a:r>
            <a:r>
              <a:rPr lang="it-IT" dirty="0" err="1" smtClean="0"/>
              <a:t>thir</a:t>
            </a:r>
            <a:r>
              <a:rPr lang="it-IT" u="sng" dirty="0" err="1" smtClean="0"/>
              <a:t>teen</a:t>
            </a:r>
            <a:r>
              <a:rPr lang="it-IT" dirty="0" smtClean="0"/>
              <a:t>,  </a:t>
            </a:r>
            <a:r>
              <a:rPr lang="it-IT" dirty="0" err="1" smtClean="0"/>
              <a:t>four</a:t>
            </a:r>
            <a:r>
              <a:rPr lang="it-IT" u="sng" dirty="0" err="1" smtClean="0"/>
              <a:t>teen</a:t>
            </a:r>
            <a:r>
              <a:rPr lang="it-IT" dirty="0" smtClean="0"/>
              <a:t>, … </a:t>
            </a:r>
            <a:r>
              <a:rPr lang="it-IT" dirty="0" err="1" smtClean="0"/>
              <a:t>nine</a:t>
            </a:r>
            <a:r>
              <a:rPr lang="it-IT" u="sng" dirty="0" err="1" smtClean="0"/>
              <a:t>teen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1538" y="571480"/>
            <a:ext cx="7862150" cy="5676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Durante l’adolescenza si delineano le diverse caratteristiche individuali che saranno presenti poi in età adulta.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Si tratta di un periodo in cui il giovane deve riuscire a superare la dipendenza dalle figure genitoriali (o chiunque abbia rappresentato dei riferimenti affettivi importanti fino a quel momento), riconoscere le proprie risorse ed imparare ad utilizzarle per adattarsi alle nuove richieste che l’ambiente gli propone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500042"/>
            <a:ext cx="7933588" cy="57483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/>
              <a:t>Ciò che avviene prende il nome di “</a:t>
            </a:r>
            <a:r>
              <a:rPr lang="it-IT" b="1" dirty="0" smtClean="0"/>
              <a:t>processo di separazione/individuazione</a:t>
            </a:r>
            <a:r>
              <a:rPr lang="it-IT" dirty="0" smtClean="0"/>
              <a:t>”, si tratta di un processo psicologico caratterizzato dalla sperimentazione;</a:t>
            </a:r>
          </a:p>
          <a:p>
            <a:pPr algn="ctr">
              <a:buNone/>
            </a:pPr>
            <a:r>
              <a:rPr lang="it-IT" dirty="0" smtClean="0"/>
              <a:t>l’adolescente si mette alla prova uscendo dalla realtà familiare per esplorare nuovi orizzonti e lo fa grazie alla maggiore maturità fisica e psicologica acquisita insieme ad un’accresciuta autonomia.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Questo, quindi,  </a:t>
            </a:r>
            <a:r>
              <a:rPr lang="it-IT" b="1" dirty="0" smtClean="0"/>
              <a:t>gli serve per differenziarsi</a:t>
            </a:r>
            <a:r>
              <a:rPr lang="it-IT" dirty="0" smtClean="0"/>
              <a:t> come persona dai suoi </a:t>
            </a:r>
            <a:r>
              <a:rPr lang="it-IT" i="1" dirty="0" err="1" smtClean="0"/>
              <a:t>caregivers</a:t>
            </a:r>
            <a:r>
              <a:rPr lang="it-IT" dirty="0" smtClean="0"/>
              <a:t> </a:t>
            </a:r>
            <a:r>
              <a:rPr lang="it-IT" b="1" dirty="0" smtClean="0"/>
              <a:t>e trovare la propria individualità</a:t>
            </a: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428604"/>
            <a:ext cx="7933588" cy="378621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Spesso accade che questa necessità evolutiva, che spinge l’adolescente a mettersi alla prova esplorando i propri limiti cercando una propria identità, lo porti ad agire comportamenti trasgressivi, con il fine di contrastare e contrapporre la propria immagine infantile, che vuole allontanare, con un nuovo sé più “grande”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1530" t="26367" r="36310" b="19922"/>
          <a:stretch>
            <a:fillRect/>
          </a:stretch>
        </p:blipFill>
        <p:spPr bwMode="auto">
          <a:xfrm>
            <a:off x="2714612" y="4143332"/>
            <a:ext cx="4688972" cy="271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642918"/>
            <a:ext cx="7933588" cy="56054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Le azioni che si allontanano dalla norma sociale possono essere di vario genere ed entità, come ad esempio: mentire, marinare la scuola, compiere atti di bullismo, compiere piccoli furti e così via.</a:t>
            </a:r>
          </a:p>
          <a:p>
            <a:pPr algn="ctr">
              <a:buNone/>
            </a:pPr>
            <a:r>
              <a:rPr lang="it-IT" dirty="0" smtClean="0"/>
              <a:t>Questi atti </a:t>
            </a:r>
            <a:r>
              <a:rPr lang="it-IT" dirty="0" smtClean="0"/>
              <a:t>solitamente si limitano all’essere agiti durante il periodo adolescenziale e rientrano nell’espressione di un percorso fisiologico di crescita e cambiamento.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714356"/>
            <a:ext cx="7933588" cy="5534044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Tuttavia vi sono dei casi in cui queste problematiche comportamentali si ripetono e permangono nel tempo con la possibilità di aggravarsi, dando luogo alla cosiddetta</a:t>
            </a:r>
          </a:p>
          <a:p>
            <a:pPr algn="ctr">
              <a:buNone/>
            </a:pPr>
            <a:r>
              <a:rPr lang="it-IT" sz="3500" b="1" dirty="0" smtClean="0">
                <a:solidFill>
                  <a:schemeClr val="accent3">
                    <a:lumMod val="75000"/>
                  </a:schemeClr>
                </a:solidFill>
              </a:rPr>
              <a:t>Devianza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Ma cos’è la devianza</a:t>
            </a:r>
          </a:p>
          <a:p>
            <a:pPr algn="ctr">
              <a:buNone/>
            </a:pPr>
            <a:endParaRPr lang="it-IT" dirty="0" smtClean="0"/>
          </a:p>
        </p:txBody>
      </p:sp>
      <p:pic>
        <p:nvPicPr>
          <p:cNvPr id="4" name="Immagine 3" descr="275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357694"/>
            <a:ext cx="2081210" cy="20812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Devianza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1285860"/>
            <a:ext cx="7933588" cy="49625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/>
              <a:t>“Termine usato per indicare quei </a:t>
            </a:r>
            <a:r>
              <a:rPr lang="it-IT" u="sng" dirty="0" smtClean="0"/>
              <a:t>comportamenti che si allontanano da una norma o da un sistema di regole</a:t>
            </a:r>
            <a:r>
              <a:rPr lang="it-IT" dirty="0" smtClean="0"/>
              <a:t>; in particolare, in sociologia, la </a:t>
            </a:r>
            <a:r>
              <a:rPr lang="it-IT" u="sng" dirty="0" smtClean="0"/>
              <a:t>non conformità</a:t>
            </a:r>
            <a:r>
              <a:rPr lang="it-IT" dirty="0" smtClean="0"/>
              <a:t> agli standard normativi del gruppo o sottogruppo sociale di appartenenza, e più spesso a quelli del gruppo dominante, il quale, non potendo accettare tale comportamento abnorme, lo disapprova e spesso lo condanna con l’emarginazione o con sanzioni sociali di vario tipo”</a:t>
            </a:r>
          </a:p>
          <a:p>
            <a:pPr algn="ctr">
              <a:buNone/>
            </a:pPr>
            <a:r>
              <a:rPr lang="it-IT" dirty="0" smtClean="0"/>
              <a:t>(Dizionario Treccani)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724</TotalTime>
  <Words>1079</Words>
  <Application>Microsoft Office PowerPoint</Application>
  <PresentationFormat>Presentazione su schermo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Solstizio</vt:lpstr>
      <vt:lpstr>L’adolescenza e la devianza</vt:lpstr>
      <vt:lpstr>Cos’è l’adolescenza?</vt:lpstr>
      <vt:lpstr>Diapositiva 3</vt:lpstr>
      <vt:lpstr>Diapositiva 4</vt:lpstr>
      <vt:lpstr>Diapositiva 5</vt:lpstr>
      <vt:lpstr>Diapositiva 6</vt:lpstr>
      <vt:lpstr>Diapositiva 7</vt:lpstr>
      <vt:lpstr>Diapositiva 8</vt:lpstr>
      <vt:lpstr>Devianza</vt:lpstr>
      <vt:lpstr>Diapositiva 10</vt:lpstr>
      <vt:lpstr>Da cosa dipendono questi comportamenti devianti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Fattori di rischio per la devianza in adolescenza</vt:lpstr>
      <vt:lpstr>Fattori di protezione per la devianza in adolescenza</vt:lpstr>
      <vt:lpstr>Diapositiva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L’adolescenza e la devianza</dc:title>
  <dc:creator>Nathascia Baiola</dc:creator>
  <cp:lastModifiedBy>Nathascia Baiola</cp:lastModifiedBy>
  <cp:revision>43</cp:revision>
  <dcterms:created xsi:type="dcterms:W3CDTF">2022-09-23T15:33:29Z</dcterms:created>
  <dcterms:modified xsi:type="dcterms:W3CDTF">2022-10-03T10:57:05Z</dcterms:modified>
</cp:coreProperties>
</file>